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17"/>
  </p:notesMasterIdLst>
  <p:sldIdLst>
    <p:sldId id="259" r:id="rId4"/>
    <p:sldId id="261" r:id="rId5"/>
    <p:sldId id="260" r:id="rId6"/>
    <p:sldId id="262" r:id="rId7"/>
    <p:sldId id="263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80" d="100"/>
          <a:sy n="80" d="100"/>
        </p:scale>
        <p:origin x="3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5DBEE-4949-4DB4-B0A5-8B5D9D976967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44610-2A1C-4758-9786-78339BB96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5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461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548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717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F9B0-803B-48BC-A5EC-187443323E9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847CB-E338-4A97-8F05-56FCF9D36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7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F9B0-803B-48BC-A5EC-187443323E9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847CB-E338-4A97-8F05-56FCF9D36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9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F9B0-803B-48BC-A5EC-187443323E9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847CB-E338-4A97-8F05-56FCF9D36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9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26F-D0F2-484A-953D-371FD268857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B68C-5916-4DE5-BCFB-49206FCFB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83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26F-D0F2-484A-953D-371FD268857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B68C-5916-4DE5-BCFB-49206FCFB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17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26F-D0F2-484A-953D-371FD268857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B68C-5916-4DE5-BCFB-49206FCFB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15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26F-D0F2-484A-953D-371FD268857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B68C-5916-4DE5-BCFB-49206FCFB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13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26F-D0F2-484A-953D-371FD268857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B68C-5916-4DE5-BCFB-49206FCFB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70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26F-D0F2-484A-953D-371FD268857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B68C-5916-4DE5-BCFB-49206FCFB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21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26F-D0F2-484A-953D-371FD268857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B68C-5916-4DE5-BCFB-49206FCFB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9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26F-D0F2-484A-953D-371FD268857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B68C-5916-4DE5-BCFB-49206FCFB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9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F9B0-803B-48BC-A5EC-187443323E9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847CB-E338-4A97-8F05-56FCF9D36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11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26F-D0F2-484A-953D-371FD268857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B68C-5916-4DE5-BCFB-49206FCFB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68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26F-D0F2-484A-953D-371FD268857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B68C-5916-4DE5-BCFB-49206FCFB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94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26F-D0F2-484A-953D-371FD268857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B68C-5916-4DE5-BCFB-49206FCFB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68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4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735233" y="3097167"/>
            <a:ext cx="36532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710633" y="2173033"/>
            <a:ext cx="37024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465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3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0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45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F9B0-803B-48BC-A5EC-187443323E9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847CB-E338-4A97-8F05-56FCF9D36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0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F9B0-803B-48BC-A5EC-187443323E9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847CB-E338-4A97-8F05-56FCF9D36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4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F9B0-803B-48BC-A5EC-187443323E9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847CB-E338-4A97-8F05-56FCF9D36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80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F9B0-803B-48BC-A5EC-187443323E9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847CB-E338-4A97-8F05-56FCF9D36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80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F9B0-803B-48BC-A5EC-187443323E9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847CB-E338-4A97-8F05-56FCF9D36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8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F9B0-803B-48BC-A5EC-187443323E9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847CB-E338-4A97-8F05-56FCF9D36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F9B0-803B-48BC-A5EC-187443323E9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847CB-E338-4A97-8F05-56FCF9D36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2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21" Type="http://schemas.microsoft.com/office/2007/relationships/hdphoto" Target="../media/hdphoto2.wdp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GI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theme" Target="../theme/theme3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9F9B0-803B-48BC-A5EC-187443323E9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847CB-E338-4A97-8F05-56FCF9D36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3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36"/>
          <p:cNvPicPr>
            <a:picLocks noChangeAspect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图片 4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9" name="图片 4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10" name="图片 5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11" name="图片 55"/>
          <p:cNvPicPr>
            <a:picLocks noChangeAspect="1"/>
          </p:cNvPicPr>
          <p:nvPr userDrawn="1"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3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3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7.png"/><Relationship Id="rId39" Type="http://schemas.openxmlformats.org/officeDocument/2006/relationships/image" Target="../media/image51.png"/><Relationship Id="rId21" Type="http://schemas.openxmlformats.org/officeDocument/2006/relationships/slideLayout" Target="../slideLayouts/slideLayout18.xml"/><Relationship Id="rId34" Type="http://schemas.openxmlformats.org/officeDocument/2006/relationships/image" Target="../media/image46.png"/><Relationship Id="rId42" Type="http://schemas.microsoft.com/office/2007/relationships/hdphoto" Target="../media/hdphoto2.wdp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audio" Target="../media/media1.mp3"/><Relationship Id="rId29" Type="http://schemas.openxmlformats.org/officeDocument/2006/relationships/image" Target="../media/image41.png"/><Relationship Id="rId41" Type="http://schemas.openxmlformats.org/officeDocument/2006/relationships/image" Target="../media/image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1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4.GIF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audio" Target="../media/audio1.wav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tags" Target="../tags/tag10.xml"/><Relationship Id="rId19" Type="http://schemas.microsoft.com/office/2007/relationships/media" Target="../media/media1.mp3"/><Relationship Id="rId31" Type="http://schemas.openxmlformats.org/officeDocument/2006/relationships/image" Target="../media/image4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notesSlide" Target="../notesSlides/notesSlide1.xml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2.pn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microsoft.com/office/2007/relationships/hdphoto" Target="../media/hdphoto1.wdp"/><Relationship Id="rId33" Type="http://schemas.openxmlformats.org/officeDocument/2006/relationships/image" Target="../media/image45.png"/><Relationship Id="rId38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365" y="130321"/>
            <a:ext cx="9621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4487" y="130321"/>
            <a:ext cx="10235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230" y="860089"/>
            <a:ext cx="866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iển chỉ dẫn - Biển báo an toàn - Biển hiệu - Biển báo - Biển cảnh báo vật  liệu độc h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30" y="1537343"/>
            <a:ext cx="1183982" cy="103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561"/>
          <a:stretch/>
        </p:blipFill>
        <p:spPr>
          <a:xfrm>
            <a:off x="4535963" y="1561494"/>
            <a:ext cx="1225848" cy="1037773"/>
          </a:xfrm>
          <a:prstGeom prst="rect">
            <a:avLst/>
          </a:prstGeom>
        </p:spPr>
      </p:pic>
      <p:pic>
        <p:nvPicPr>
          <p:cNvPr id="20" name="Picture 2" descr="Đánh giá mức độ nguy hại của Nguồn phóng xạ - Cổng thông t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50" y="2967764"/>
            <a:ext cx="1469221" cy="106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Biển chỉ dẫn - Biển báo an toàn - Biển hiệu - Biển báo - Biển bảng cảnh báo  có điệ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35" y="2937296"/>
            <a:ext cx="1250100" cy="109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Biển chỉ dẫn - Biển báo an toàn - Biển hiệu - Biển báo - Biển báo nước  không uống đượ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043" y="4534607"/>
            <a:ext cx="1156623" cy="115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ình ảnh Cấm Lửa Cấm Phim Hoạt Hình Cấm Lửa Biểu Tượng Cấm, Hoạt, Biển Cấm,  Cấm Phim Hoạt Hình miễn phí tải tập tin PNG PSDComment và Vect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4" y="4422165"/>
            <a:ext cx="1463841" cy="146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Bảng báo vị trí nơi để bình chữa cháy • LOZENZA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95" y="4398159"/>
            <a:ext cx="1538070" cy="153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Đèn Exit chỉ hai hướng AED-Tiếng A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998" y="4437218"/>
            <a:ext cx="1351399" cy="135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0271" y="1222247"/>
            <a:ext cx="5864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518" y="2470840"/>
            <a:ext cx="42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02900" y="2475631"/>
            <a:ext cx="42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19153" y="2497292"/>
            <a:ext cx="353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75447" y="2480739"/>
            <a:ext cx="42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0067" y="3910221"/>
            <a:ext cx="42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24518" y="3931060"/>
            <a:ext cx="353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5625" y="3936494"/>
            <a:ext cx="42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43595" y="3936494"/>
            <a:ext cx="42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0067" y="5788616"/>
            <a:ext cx="42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02900" y="5788616"/>
            <a:ext cx="42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73623" y="5788617"/>
            <a:ext cx="42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95736" y="5788617"/>
            <a:ext cx="42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523032"/>
              </p:ext>
            </p:extLst>
          </p:nvPr>
        </p:nvGraphicFramePr>
        <p:xfrm>
          <a:off x="6252217" y="1930136"/>
          <a:ext cx="5743260" cy="4799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407">
                  <a:extLst>
                    <a:ext uri="{9D8B030D-6E8A-4147-A177-3AD203B41FA5}">
                      <a16:colId xmlns:a16="http://schemas.microsoft.com/office/drawing/2014/main" val="3552855044"/>
                    </a:ext>
                  </a:extLst>
                </a:gridCol>
                <a:gridCol w="4716853">
                  <a:extLst>
                    <a:ext uri="{9D8B030D-6E8A-4147-A177-3AD203B41FA5}">
                      <a16:colId xmlns:a16="http://schemas.microsoft.com/office/drawing/2014/main" val="3926489410"/>
                    </a:ext>
                  </a:extLst>
                </a:gridCol>
              </a:tblGrid>
              <a:tr h="369219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Biển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báo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nghĩa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265566"/>
                  </a:ext>
                </a:extLst>
              </a:tr>
              <a:tr h="369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750734"/>
                  </a:ext>
                </a:extLst>
              </a:tr>
              <a:tr h="369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99647"/>
                  </a:ext>
                </a:extLst>
              </a:tr>
              <a:tr h="369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293571"/>
                  </a:ext>
                </a:extLst>
              </a:tr>
              <a:tr h="369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203794"/>
                  </a:ext>
                </a:extLst>
              </a:tr>
              <a:tr h="369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167261"/>
                  </a:ext>
                </a:extLst>
              </a:tr>
              <a:tr h="369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54432"/>
                  </a:ext>
                </a:extLst>
              </a:tr>
              <a:tr h="369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97129"/>
                  </a:ext>
                </a:extLst>
              </a:tr>
              <a:tr h="369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564122"/>
                  </a:ext>
                </a:extLst>
              </a:tr>
              <a:tr h="369219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49011"/>
                  </a:ext>
                </a:extLst>
              </a:tr>
              <a:tr h="369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546494"/>
                  </a:ext>
                </a:extLst>
              </a:tr>
              <a:tr h="369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511065"/>
                  </a:ext>
                </a:extLst>
              </a:tr>
              <a:tr h="369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29057"/>
                  </a:ext>
                </a:extLst>
              </a:tr>
            </a:tbl>
          </a:graphicData>
        </a:graphic>
      </p:graphicFrame>
      <p:pic>
        <p:nvPicPr>
          <p:cNvPr id="37" name="Picture 36"/>
          <p:cNvPicPr/>
          <p:nvPr/>
        </p:nvPicPr>
        <p:blipFill>
          <a:blip r:embed="rId10"/>
          <a:stretch>
            <a:fillRect/>
          </a:stretch>
        </p:blipFill>
        <p:spPr>
          <a:xfrm>
            <a:off x="1722035" y="1383309"/>
            <a:ext cx="1298615" cy="1236281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 rotWithShape="1">
          <a:blip r:embed="rId11"/>
          <a:srcRect l="5882" t="11993" r="10294" b="6875"/>
          <a:stretch/>
        </p:blipFill>
        <p:spPr bwMode="auto">
          <a:xfrm>
            <a:off x="3275825" y="1463040"/>
            <a:ext cx="1214046" cy="11562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38"/>
          <p:cNvPicPr/>
          <p:nvPr/>
        </p:nvPicPr>
        <p:blipFill rotWithShape="1">
          <a:blip r:embed="rId12"/>
          <a:srcRect t="11059"/>
          <a:stretch/>
        </p:blipFill>
        <p:spPr bwMode="auto">
          <a:xfrm>
            <a:off x="1702529" y="2858703"/>
            <a:ext cx="1318121" cy="11815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/>
          <p:cNvPicPr/>
          <p:nvPr/>
        </p:nvPicPr>
        <p:blipFill rotWithShape="1">
          <a:blip r:embed="rId13"/>
          <a:srcRect l="4425" t="4687" r="6371"/>
          <a:stretch/>
        </p:blipFill>
        <p:spPr bwMode="auto">
          <a:xfrm>
            <a:off x="381572" y="2860441"/>
            <a:ext cx="1229734" cy="11827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870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51543" y="1843314"/>
          <a:ext cx="113792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1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65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34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 4.3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Nhanh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Chậm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Giải thích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851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1" y="2627082"/>
            <a:ext cx="7053943" cy="34108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107043" y="458319"/>
            <a:ext cx="9942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82171" y="1086729"/>
          <a:ext cx="10768011" cy="5768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2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8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6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 4.4 – 4.5 – 4.6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Đúng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Sai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Giải thích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91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435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2" y="1556773"/>
            <a:ext cx="6128205" cy="14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2"/>
          <a:stretch/>
        </p:blipFill>
        <p:spPr bwMode="auto">
          <a:xfrm>
            <a:off x="969276" y="3233806"/>
            <a:ext cx="5895981" cy="1582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0"/>
          <a:stretch/>
        </p:blipFill>
        <p:spPr bwMode="auto">
          <a:xfrm>
            <a:off x="853164" y="4949676"/>
            <a:ext cx="2035175" cy="1601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8" y="4946948"/>
            <a:ext cx="3838575" cy="16046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85371" y="130629"/>
            <a:ext cx="9942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2"/>
          <p:cNvSpPr txBox="1">
            <a:spLocks noGrp="1"/>
          </p:cNvSpPr>
          <p:nvPr>
            <p:ph type="title"/>
          </p:nvPr>
        </p:nvSpPr>
        <p:spPr>
          <a:xfrm>
            <a:off x="341708" y="1449293"/>
            <a:ext cx="11175153" cy="104817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en-GB" sz="4267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EM HÃY NÊU CÁC BƯỚC ĐO CHIỀU DÀI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3659" y="4424201"/>
            <a:ext cx="8114453" cy="158242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47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3. LUYỆN TẬP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849" y="4040689"/>
            <a:ext cx="4239491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vi-VN" sz="3200" b="1" i="0" u="none" strike="noStrike" kern="1200" cap="none" spc="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kumimoji="0" lang="vi-VN" sz="3200" b="0" i="1" u="none" strike="noStrike" kern="1200" cap="none" spc="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cho biết GHĐ và ĐCNN của thước ở hình a và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354" y="700829"/>
            <a:ext cx="87090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1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365" y="130321"/>
            <a:ext cx="9621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4487" y="130321"/>
            <a:ext cx="10235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730" y="895371"/>
            <a:ext cx="595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57122" y="1636776"/>
            <a:ext cx="6263718" cy="4888641"/>
            <a:chOff x="0" y="0"/>
            <a:chExt cx="5505450" cy="6592387"/>
          </a:xfrm>
        </p:grpSpPr>
        <p:pic>
          <p:nvPicPr>
            <p:cNvPr id="21" name="Shape 162"/>
            <p:cNvPicPr/>
            <p:nvPr/>
          </p:nvPicPr>
          <p:blipFill>
            <a:blip r:embed="rId2"/>
            <a:stretch/>
          </p:blipFill>
          <p:spPr>
            <a:xfrm>
              <a:off x="228600" y="704850"/>
              <a:ext cx="1304925" cy="1085850"/>
            </a:xfrm>
            <a:prstGeom prst="rect">
              <a:avLst/>
            </a:prstGeom>
          </p:spPr>
        </p:pic>
        <p:pic>
          <p:nvPicPr>
            <p:cNvPr id="22" name="Shape 166"/>
            <p:cNvPicPr/>
            <p:nvPr/>
          </p:nvPicPr>
          <p:blipFill>
            <a:blip r:embed="rId3"/>
            <a:stretch/>
          </p:blipFill>
          <p:spPr>
            <a:xfrm>
              <a:off x="2524125" y="571500"/>
              <a:ext cx="1009650" cy="1209675"/>
            </a:xfrm>
            <a:prstGeom prst="rect">
              <a:avLst/>
            </a:prstGeom>
          </p:spPr>
        </p:pic>
        <p:pic>
          <p:nvPicPr>
            <p:cNvPr id="23" name="Shape 170"/>
            <p:cNvPicPr/>
            <p:nvPr/>
          </p:nvPicPr>
          <p:blipFill>
            <a:blip r:embed="rId4"/>
            <a:stretch/>
          </p:blipFill>
          <p:spPr>
            <a:xfrm>
              <a:off x="4591050" y="0"/>
              <a:ext cx="609600" cy="1800225"/>
            </a:xfrm>
            <a:prstGeom prst="rect">
              <a:avLst/>
            </a:prstGeom>
          </p:spPr>
        </p:pic>
        <p:pic>
          <p:nvPicPr>
            <p:cNvPr id="24" name="Shape 174"/>
            <p:cNvPicPr/>
            <p:nvPr/>
          </p:nvPicPr>
          <p:blipFill>
            <a:blip r:embed="rId5"/>
            <a:stretch/>
          </p:blipFill>
          <p:spPr>
            <a:xfrm>
              <a:off x="352425" y="2400300"/>
              <a:ext cx="180975" cy="1657350"/>
            </a:xfrm>
            <a:prstGeom prst="rect">
              <a:avLst/>
            </a:prstGeom>
          </p:spPr>
        </p:pic>
        <p:pic>
          <p:nvPicPr>
            <p:cNvPr id="25" name="Shape 176"/>
            <p:cNvPicPr/>
            <p:nvPr/>
          </p:nvPicPr>
          <p:blipFill>
            <a:blip r:embed="rId6"/>
            <a:stretch/>
          </p:blipFill>
          <p:spPr>
            <a:xfrm>
              <a:off x="628650" y="2400300"/>
              <a:ext cx="276225" cy="1638300"/>
            </a:xfrm>
            <a:prstGeom prst="rect">
              <a:avLst/>
            </a:prstGeom>
          </p:spPr>
        </p:pic>
        <p:pic>
          <p:nvPicPr>
            <p:cNvPr id="26" name="Shape 178"/>
            <p:cNvPicPr/>
            <p:nvPr/>
          </p:nvPicPr>
          <p:blipFill>
            <a:blip r:embed="rId7"/>
            <a:stretch/>
          </p:blipFill>
          <p:spPr>
            <a:xfrm>
              <a:off x="3048000" y="2209800"/>
              <a:ext cx="485775" cy="1847850"/>
            </a:xfrm>
            <a:prstGeom prst="rect">
              <a:avLst/>
            </a:prstGeom>
          </p:spPr>
        </p:pic>
        <p:pic>
          <p:nvPicPr>
            <p:cNvPr id="27" name="Shape 182"/>
            <p:cNvPicPr/>
            <p:nvPr/>
          </p:nvPicPr>
          <p:blipFill>
            <a:blip r:embed="rId8"/>
            <a:stretch/>
          </p:blipFill>
          <p:spPr>
            <a:xfrm>
              <a:off x="1619250" y="2352675"/>
              <a:ext cx="428625" cy="1819275"/>
            </a:xfrm>
            <a:prstGeom prst="rect">
              <a:avLst/>
            </a:prstGeom>
          </p:spPr>
        </p:pic>
        <p:pic>
          <p:nvPicPr>
            <p:cNvPr id="28" name="Shape 184"/>
            <p:cNvPicPr/>
            <p:nvPr/>
          </p:nvPicPr>
          <p:blipFill>
            <a:blip r:embed="rId9"/>
            <a:stretch/>
          </p:blipFill>
          <p:spPr>
            <a:xfrm>
              <a:off x="4324350" y="2524125"/>
              <a:ext cx="1076325" cy="1514475"/>
            </a:xfrm>
            <a:prstGeom prst="rect">
              <a:avLst/>
            </a:prstGeom>
          </p:spPr>
        </p:pic>
        <p:pic>
          <p:nvPicPr>
            <p:cNvPr id="29" name="Shape 188"/>
            <p:cNvPicPr/>
            <p:nvPr/>
          </p:nvPicPr>
          <p:blipFill>
            <a:blip r:embed="rId10"/>
            <a:stretch/>
          </p:blipFill>
          <p:spPr>
            <a:xfrm>
              <a:off x="0" y="4648200"/>
              <a:ext cx="1485900" cy="1533525"/>
            </a:xfrm>
            <a:prstGeom prst="rect">
              <a:avLst/>
            </a:prstGeom>
          </p:spPr>
        </p:pic>
        <p:sp>
          <p:nvSpPr>
            <p:cNvPr id="30" name="Shape 164"/>
            <p:cNvSpPr txBox="1"/>
            <p:nvPr/>
          </p:nvSpPr>
          <p:spPr>
            <a:xfrm>
              <a:off x="390525" y="1828800"/>
              <a:ext cx="661381" cy="24656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Thước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cuộn</a:t>
              </a:r>
              <a:endParaRPr lang="en-US" sz="1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Shape 168"/>
            <p:cNvSpPr txBox="1"/>
            <p:nvPr/>
          </p:nvSpPr>
          <p:spPr>
            <a:xfrm>
              <a:off x="2362962" y="1828800"/>
              <a:ext cx="1170814" cy="123826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hồ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bấm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giây</a:t>
              </a:r>
              <a:endParaRPr lang="en-US" sz="1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Shape 172"/>
            <p:cNvSpPr txBox="1"/>
            <p:nvPr/>
          </p:nvSpPr>
          <p:spPr>
            <a:xfrm>
              <a:off x="4657725" y="1809750"/>
              <a:ext cx="647700" cy="352425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kế</a:t>
              </a:r>
              <a:endParaRPr lang="en-US" sz="1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Shape 186"/>
            <p:cNvSpPr txBox="1"/>
            <p:nvPr/>
          </p:nvSpPr>
          <p:spPr>
            <a:xfrm>
              <a:off x="4591050" y="4162425"/>
              <a:ext cx="914400" cy="30480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Cốc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chia </a:t>
              </a: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độ</a:t>
              </a:r>
              <a:endParaRPr lang="en-US" sz="1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Shape 190"/>
            <p:cNvSpPr txBox="1"/>
            <p:nvPr/>
          </p:nvSpPr>
          <p:spPr>
            <a:xfrm>
              <a:off x="371475" y="4152900"/>
              <a:ext cx="609600" cy="36195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Nhiệt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kế</a:t>
              </a:r>
              <a:endParaRPr lang="en-US" sz="1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Shape 192"/>
            <p:cNvSpPr txBox="1"/>
            <p:nvPr/>
          </p:nvSpPr>
          <p:spPr>
            <a:xfrm>
              <a:off x="371474" y="6248400"/>
              <a:ext cx="991154" cy="34398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Cân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hồ</a:t>
              </a:r>
              <a:endParaRPr lang="en-US" sz="1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Shape 180"/>
            <p:cNvSpPr txBox="1"/>
            <p:nvPr/>
          </p:nvSpPr>
          <p:spPr>
            <a:xfrm>
              <a:off x="1619250" y="4171950"/>
              <a:ext cx="523875" cy="34290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Pipette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2047875" y="4171950"/>
              <a:ext cx="1638300" cy="2219325"/>
              <a:chOff x="0" y="0"/>
              <a:chExt cx="1638300" cy="2219325"/>
            </a:xfrm>
          </p:grpSpPr>
          <p:pic>
            <p:nvPicPr>
              <p:cNvPr id="41" name="Shape 198"/>
              <p:cNvPicPr/>
              <p:nvPr/>
            </p:nvPicPr>
            <p:blipFill>
              <a:blip r:embed="rId11"/>
              <a:stretch/>
            </p:blipFill>
            <p:spPr>
              <a:xfrm>
                <a:off x="0" y="685800"/>
                <a:ext cx="1314450" cy="1276350"/>
              </a:xfrm>
              <a:prstGeom prst="rect">
                <a:avLst/>
              </a:prstGeom>
            </p:spPr>
          </p:pic>
          <p:pic>
            <p:nvPicPr>
              <p:cNvPr id="42" name="Shape 200"/>
              <p:cNvPicPr/>
              <p:nvPr/>
            </p:nvPicPr>
            <p:blipFill>
              <a:blip r:embed="rId12"/>
              <a:stretch/>
            </p:blipFill>
            <p:spPr>
              <a:xfrm>
                <a:off x="38100" y="1352550"/>
                <a:ext cx="1600200" cy="866775"/>
              </a:xfrm>
              <a:prstGeom prst="rect">
                <a:avLst/>
              </a:prstGeom>
            </p:spPr>
          </p:pic>
          <p:pic>
            <p:nvPicPr>
              <p:cNvPr id="43" name="Shape 196"/>
              <p:cNvPicPr/>
              <p:nvPr/>
            </p:nvPicPr>
            <p:blipFill>
              <a:blip r:embed="rId13"/>
              <a:stretch/>
            </p:blipFill>
            <p:spPr>
              <a:xfrm>
                <a:off x="371475" y="0"/>
                <a:ext cx="1047750" cy="1238250"/>
              </a:xfrm>
              <a:prstGeom prst="rect">
                <a:avLst/>
              </a:prstGeom>
            </p:spPr>
          </p:pic>
        </p:grpSp>
        <p:sp>
          <p:nvSpPr>
            <p:cNvPr id="39" name="Shape 192"/>
            <p:cNvSpPr txBox="1"/>
            <p:nvPr/>
          </p:nvSpPr>
          <p:spPr>
            <a:xfrm>
              <a:off x="2524126" y="6191250"/>
              <a:ext cx="1009649" cy="3619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Cân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tử</a:t>
              </a:r>
              <a:endParaRPr lang="en-US" sz="1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Shape 180"/>
            <p:cNvSpPr txBox="1"/>
            <p:nvPr/>
          </p:nvSpPr>
          <p:spPr>
            <a:xfrm>
              <a:off x="2805811" y="4057650"/>
              <a:ext cx="1038099" cy="5940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Bình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chia </a:t>
              </a: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độ</a:t>
              </a:r>
              <a:endParaRPr lang="en-US" sz="1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(</a:t>
              </a: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ống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đong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957729"/>
              </p:ext>
            </p:extLst>
          </p:nvPr>
        </p:nvGraphicFramePr>
        <p:xfrm>
          <a:off x="7358061" y="1446485"/>
          <a:ext cx="4757366" cy="5080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1286">
                  <a:extLst>
                    <a:ext uri="{9D8B030D-6E8A-4147-A177-3AD203B41FA5}">
                      <a16:colId xmlns:a16="http://schemas.microsoft.com/office/drawing/2014/main" val="1569292203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2914607645"/>
                    </a:ext>
                  </a:extLst>
                </a:gridCol>
              </a:tblGrid>
              <a:tr h="4730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794483"/>
                  </a:ext>
                </a:extLst>
              </a:tr>
              <a:tr h="473027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608046"/>
                  </a:ext>
                </a:extLst>
              </a:tr>
              <a:tr h="422277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116264"/>
                  </a:ext>
                </a:extLst>
              </a:tr>
              <a:tr h="473027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859694"/>
                  </a:ext>
                </a:extLst>
              </a:tr>
              <a:tr h="473027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613723"/>
                  </a:ext>
                </a:extLst>
              </a:tr>
              <a:tr h="47302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Pipette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957006"/>
                  </a:ext>
                </a:extLst>
              </a:tr>
              <a:tr h="473027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80847"/>
                  </a:ext>
                </a:extLst>
              </a:tr>
              <a:tr h="473027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929280"/>
                  </a:ext>
                </a:extLst>
              </a:tr>
              <a:tr h="473027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97750"/>
                  </a:ext>
                </a:extLst>
              </a:tr>
              <a:tr h="473027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785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37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69623" y="2610268"/>
          <a:ext cx="11265407" cy="39249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1698">
                  <a:extLst>
                    <a:ext uri="{9D8B030D-6E8A-4147-A177-3AD203B41FA5}">
                      <a16:colId xmlns:a16="http://schemas.microsoft.com/office/drawing/2014/main" val="1294064626"/>
                    </a:ext>
                  </a:extLst>
                </a:gridCol>
                <a:gridCol w="7473709">
                  <a:extLst>
                    <a:ext uri="{9D8B030D-6E8A-4147-A177-3AD203B41FA5}">
                      <a16:colId xmlns:a16="http://schemas.microsoft.com/office/drawing/2014/main" val="2624070641"/>
                    </a:ext>
                  </a:extLst>
                </a:gridCol>
              </a:tblGrid>
              <a:tr h="696860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 trình đo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3891780"/>
                  </a:ext>
                </a:extLst>
              </a:tr>
              <a:tr h="696860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….?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 dụng cụ đo phù hợp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5896947"/>
                  </a:ext>
                </a:extLst>
              </a:tr>
              <a:tr h="696860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….?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2501349"/>
                  </a:ext>
                </a:extLst>
              </a:tr>
              <a:tr h="602672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….?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1335721"/>
                  </a:ext>
                </a:extLst>
              </a:tr>
              <a:tr h="696860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….?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chỉnh dụng cụ đo về vạch số 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2353630"/>
                  </a:ext>
                </a:extLst>
              </a:tr>
              <a:tr h="534832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….?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834628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1517220"/>
            <a:ext cx="11466576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65" y="130321"/>
            <a:ext cx="9621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4487" y="130321"/>
            <a:ext cx="10235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194" y="886408"/>
            <a:ext cx="866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71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70" y="1409628"/>
            <a:ext cx="4299368" cy="21788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2365" y="130321"/>
            <a:ext cx="9621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4487" y="130321"/>
            <a:ext cx="10235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194" y="886408"/>
            <a:ext cx="866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2"/>
          <a:stretch/>
        </p:blipFill>
        <p:spPr bwMode="auto">
          <a:xfrm>
            <a:off x="532514" y="3588497"/>
            <a:ext cx="5054470" cy="33513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34935" y="1605754"/>
            <a:ext cx="51937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Cho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026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853"/>
          <a:stretch/>
        </p:blipFill>
        <p:spPr>
          <a:xfrm>
            <a:off x="722375" y="1501862"/>
            <a:ext cx="4343401" cy="4761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07152" y="1519904"/>
            <a:ext cx="64891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……......................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……................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……..............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……...............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365" y="130321"/>
            <a:ext cx="9621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4487" y="130321"/>
            <a:ext cx="10235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194" y="886408"/>
            <a:ext cx="866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5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4" y="1702584"/>
            <a:ext cx="2647363" cy="213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57" y="1702583"/>
            <a:ext cx="2628725" cy="2132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9"/>
          <a:stretch/>
        </p:blipFill>
        <p:spPr bwMode="auto">
          <a:xfrm>
            <a:off x="258194" y="4144635"/>
            <a:ext cx="2724531" cy="2020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84" b="11338"/>
          <a:stretch/>
        </p:blipFill>
        <p:spPr bwMode="auto">
          <a:xfrm>
            <a:off x="2982724" y="4144635"/>
            <a:ext cx="2649093" cy="2020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2365" y="130321"/>
            <a:ext cx="9621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4487" y="130321"/>
            <a:ext cx="10235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194" y="886408"/>
            <a:ext cx="866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4344" y="2042521"/>
            <a:ext cx="60441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8194" y="1302308"/>
            <a:ext cx="7541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https://www.youtube.com/watch?v=drO0ebEAcRk</a:t>
            </a:r>
          </a:p>
        </p:txBody>
      </p:sp>
    </p:spTree>
    <p:extLst>
      <p:ext uri="{BB962C8B-B14F-4D97-AF65-F5344CB8AC3E}">
        <p14:creationId xmlns:p14="http://schemas.microsoft.com/office/powerpoint/2010/main" val="17423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42" y="342899"/>
            <a:ext cx="11430023" cy="2944374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49" y="2221794"/>
            <a:ext cx="1767971" cy="3467371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63" y="2755976"/>
            <a:ext cx="1265850" cy="1209839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48" y="2948148"/>
            <a:ext cx="1919601" cy="3207656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-1379" y="2159668"/>
            <a:ext cx="2699029" cy="4115371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7546630" y="-37344"/>
            <a:ext cx="4608210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4904763"/>
            <a:ext cx="12192000" cy="1998312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" y="4519584"/>
            <a:ext cx="7977300" cy="2356367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0" y="5173536"/>
            <a:ext cx="5515240" cy="1759550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16061" y="5460011"/>
            <a:ext cx="5055017" cy="145513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86" y="4348131"/>
            <a:ext cx="4011008" cy="2612759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113" y="4382786"/>
            <a:ext cx="4011008" cy="2612759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3020959" y="2839828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094" y="-40958"/>
            <a:ext cx="3222457" cy="1501993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2328" y="942109"/>
            <a:ext cx="6786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ĐỀ: CÁC PHÉP ĐO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61592" y="1868930"/>
            <a:ext cx="5130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4: ĐO ĐỘ DÀI</a:t>
            </a:r>
          </a:p>
        </p:txBody>
      </p:sp>
    </p:spTree>
    <p:extLst>
      <p:ext uri="{BB962C8B-B14F-4D97-AF65-F5344CB8AC3E}">
        <p14:creationId xmlns:p14="http://schemas.microsoft.com/office/powerpoint/2010/main" val="130647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500"/>
                            </p:stCondLst>
                            <p:childTnLst>
                              <p:par>
                                <p:cTn id="9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80340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1. ĐƠN VỊ VÀ DỤNG CỤ ĐO CHIỀU DÀI………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6909" y="1912184"/>
            <a:ext cx="9892145" cy="127419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biết?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6908" y="3186379"/>
            <a:ext cx="9892145" cy="257147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a. 1,25m  = 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b. 0,1dm =  ....   mm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c. ...... mm = 0,1m            d. ......cm  =  0,5dm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4448" y="916329"/>
            <a:ext cx="108811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 HỌC TẬP SỐ 1: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97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942809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1. ĐƠN VỊ VÀ DỤNG CỤ ĐO CHIỀU DÀI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………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98832" y="1774097"/>
            <a:ext cx="678183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225" y="3571875"/>
            <a:ext cx="1500188" cy="32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10163" y="3298715"/>
            <a:ext cx="67818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…………………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GHĐ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ĐCNN.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GHĐ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……………………………………..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ĐCNN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……..…………………..chia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8ECF-1957-419A-8983-2FAF55CD1FF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2" y="726831"/>
            <a:ext cx="5187500" cy="61311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449686" y="821736"/>
            <a:ext cx="38153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 HỌC TẬP SỐ 2: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851</Words>
  <Application>Microsoft Office PowerPoint</Application>
  <PresentationFormat>Widescreen</PresentationFormat>
  <Paragraphs>131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宋体</vt:lpstr>
      <vt:lpstr>Arial</vt:lpstr>
      <vt:lpstr>Bodoni MT</vt:lpstr>
      <vt:lpstr>Calibri</vt:lpstr>
      <vt:lpstr>Calibri Light</vt:lpstr>
      <vt:lpstr>等线</vt:lpstr>
      <vt:lpstr>Times New Roman</vt:lpstr>
      <vt:lpstr>方正少儿简体</vt:lpstr>
      <vt:lpstr>方正正中黑简体</vt:lpstr>
      <vt:lpstr>方正行楷简体</vt:lpstr>
      <vt:lpstr>汉真广标</vt:lpstr>
      <vt:lpstr>Office Theme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NÊU CÁC BƯỚC ĐO CHIỀU DÀI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16</cp:revision>
  <dcterms:created xsi:type="dcterms:W3CDTF">2021-09-02T07:41:34Z</dcterms:created>
  <dcterms:modified xsi:type="dcterms:W3CDTF">2021-09-10T14:44:45Z</dcterms:modified>
</cp:coreProperties>
</file>